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3"/>
  </p:sldMasterIdLst>
  <p:notesMasterIdLst>
    <p:notesMasterId r:id="rId5"/>
  </p:notesMasterIdLst>
  <p:sldIdLst>
    <p:sldId id="257" r:id="rId4"/>
    <p:sldId id="278" r:id="rId6"/>
    <p:sldId id="260" r:id="rId7"/>
    <p:sldId id="261" r:id="rId8"/>
    <p:sldId id="262" r:id="rId9"/>
    <p:sldId id="263" r:id="rId10"/>
    <p:sldId id="264" r:id="rId11"/>
    <p:sldId id="265" r:id="rId12"/>
    <p:sldId id="298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gs" Target="tags/tag76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tags" Target="../tags/tag62.xml"/><Relationship Id="rId20" Type="http://schemas.openxmlformats.org/officeDocument/2006/relationships/tags" Target="../tags/tag6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0.xml"/><Relationship Id="rId18" Type="http://schemas.openxmlformats.org/officeDocument/2006/relationships/tags" Target="../tags/tag59.xml"/><Relationship Id="rId17" Type="http://schemas.openxmlformats.org/officeDocument/2006/relationships/tags" Target="../tags/tag58.xml"/><Relationship Id="rId16" Type="http://schemas.openxmlformats.org/officeDocument/2006/relationships/tags" Target="../tags/tag57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1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13.jpeg"/><Relationship Id="rId1" Type="http://schemas.openxmlformats.org/officeDocument/2006/relationships/tags" Target="../tags/tag6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14.jpeg"/><Relationship Id="rId1" Type="http://schemas.openxmlformats.org/officeDocument/2006/relationships/tags" Target="../tags/tag6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15.jpeg"/><Relationship Id="rId1" Type="http://schemas.openxmlformats.org/officeDocument/2006/relationships/tags" Target="../tags/tag7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3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16.jpeg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11.jpeg"/><Relationship Id="rId1" Type="http://schemas.openxmlformats.org/officeDocument/2006/relationships/tags" Target="../tags/tag6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image" Target="../media/image12.jpeg"/><Relationship Id="rId1" Type="http://schemas.openxmlformats.org/officeDocument/2006/relationships/tags" Target="../tags/tag6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b76dd764e?segpoint=1&amp;vbadefaultcenterpage=1&amp;parentnodeid=c7eb5ca97"/>
          <p:cNvSpPr/>
          <p:nvPr/>
        </p:nvSpPr>
        <p:spPr>
          <a:xfrm>
            <a:off x="384175" y="996950"/>
            <a:ext cx="11423650" cy="57575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(2021年新高考Ⅰ卷)阅读下面这首唐诗,完成后面的题目。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寄江州白司马</a:t>
            </a:r>
            <a:r>
              <a:rPr lang="en-US" sz="2400" b="1" baseline="300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①</a:t>
            </a:r>
            <a:endParaRPr lang="en-US" sz="2400" b="1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杨巨源</a:t>
            </a:r>
            <a:endParaRPr lang="en-US" sz="24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江州司马平安否?惠远东林住得无</a:t>
            </a:r>
            <a:r>
              <a:rPr lang="en-US" sz="2400" baseline="300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②</a:t>
            </a: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?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湓浦曾闻似衣带,庐峰见说胜香炉。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题诗岁晏离鸿断,望阙天遥病鹤孤。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莫谩拘牵雨花社</a:t>
            </a:r>
            <a:r>
              <a:rPr lang="en-US" sz="2400" baseline="300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③</a:t>
            </a: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,青云依旧是前途。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【注】①江州白司马:白居易。②惠远:东晋高僧,居庐山东林寺。③莫谩:不要。雨花社:佛教讲经的集会。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415" name="例3.eps" descr="id:2147513436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45770" y="1245235"/>
            <a:ext cx="505460" cy="23304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b76dd764e?segpoint=1&amp;vbadefaultcenterpage=1&amp;parentnodeid=c7eb5ca97"/>
          <p:cNvSpPr/>
          <p:nvPr/>
        </p:nvSpPr>
        <p:spPr>
          <a:xfrm>
            <a:off x="384175" y="1012190"/>
            <a:ext cx="11423650" cy="405511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下列对这首诗的理解和赏析,不正确的一项是(　　)。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A.根据内容分析,这首诗的写作时间应该与白居易的《琵琶行并序》比较接近。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B.第三句使用“一衣带水”的典故,表现出朋友之间“天涯若比邻”之意。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C.第六句中的“病鹤”指的是白居易,他怀恋长安,时常遥望京城的宫阙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D.诗人最后开解朋友,目前虽然身处贬谪之中,但未来的前途依然远大。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altLang="zh-CN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 spc="-5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lang="zh-CN" altLang="en-US" sz="2400" b="1" spc="-5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 spc="-5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“一衣带水”意思是像一条衣带那样窄的水面,形容一水之隔,往来方便。“湓浦曾闻似衣带”意为曾经听说湓浦萦绕似衣带,表现的是湓水的蜿蜒之美,并非表现朋友之间的情谊。</a:t>
            </a:r>
            <a:endParaRPr lang="en-US" altLang="zh-CN" sz="2400" spc="-5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4" name="QC_6_AN.15_1#618e86945.bracket?vbadefaultcenterpage=1&amp;parentnodeid=3c69094c5&amp;hasmatchpositionanswer=1"/>
          <p:cNvSpPr/>
          <p:nvPr/>
        </p:nvSpPr>
        <p:spPr>
          <a:xfrm>
            <a:off x="6897370" y="1056005"/>
            <a:ext cx="369570" cy="544830"/>
          </a:xfrm>
          <a:prstGeom prst="rect">
            <a:avLst/>
          </a:prstGeom>
          <a:noFill/>
        </p:spPr>
        <p:txBody>
          <a:bodyPr wrap="none" lIns="0" tIns="0" rIns="0" bIns="0" rtlCol="0" anchor="t"/>
          <a:p>
            <a:pPr marL="0" algn="ctr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B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b76dd764e?segpoint=1&amp;vbadefaultcenterpage=1&amp;parentnodeid=c7eb5ca97"/>
          <p:cNvSpPr/>
          <p:nvPr/>
        </p:nvSpPr>
        <p:spPr>
          <a:xfrm>
            <a:off x="384175" y="1026160"/>
            <a:ext cx="11423650" cy="43141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ea typeface="微软雅黑" panose="020B0503020204020204" charset="-122"/>
                <a:cs typeface="Times New Roman" panose="02020603050405020304" pitchFamily="34" charset="-120"/>
              </a:rPr>
              <a:t>3.情感内容理解附会</a:t>
            </a:r>
            <a:endParaRPr lang="en-US" sz="2400">
              <a:solidFill>
                <a:srgbClr val="000000"/>
              </a:solidFill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908050" y="1833880"/>
          <a:ext cx="10553700" cy="4389120"/>
        </p:xfrm>
        <a:graphic>
          <a:graphicData uri="http://schemas.openxmlformats.org/drawingml/2006/table">
            <a:tbl>
              <a:tblPr/>
              <a:tblGrid>
                <a:gridCol w="1313815"/>
                <a:gridCol w="9239885"/>
              </a:tblGrid>
              <a:tr h="797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角度解读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命题者故意在某些诗句、某个典故中的情感上设误,要么弄错情感基调,如把乐观说成悲观;要么在情感内涵上过度解读,如把貌似正确的情感放进去;要么弄错情感表达的方式,如把间接表达说成直接表达,把明显说成含蓄,等等。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7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应对技法 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在把选项与原诗进行对照分析时,一要注意诗句的陈述主体,看是否与选项所述一致;二要注意诗句中的词语、典故、意象,对其感情色彩进行深入感知,看与选项所述是否一致;三要注意诗歌下面的注释,看注释有怎样的提示。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b76dd764e?segpoint=1&amp;vbadefaultcenterpage=1&amp;parentnodeid=c7eb5ca97"/>
          <p:cNvSpPr/>
          <p:nvPr/>
        </p:nvSpPr>
        <p:spPr>
          <a:xfrm>
            <a:off x="384175" y="1007110"/>
            <a:ext cx="11423650" cy="40309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(2021年新高考Ⅱ卷)阅读下面这首宋诗,完成后面的题目。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示　儿　子</a:t>
            </a:r>
            <a:endParaRPr lang="en-US" sz="2400" b="1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陆　游</a:t>
            </a:r>
            <a:endParaRPr lang="en-US" sz="24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禄食无功我自知,汝曹何以报明时?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为农为士亦奚异,事国事亲惟不欺。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道在六经宁有尽,躬耕百亩可无饥。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最亲切处今相付,熟读周公七月诗</a:t>
            </a:r>
            <a:r>
              <a:rPr lang="en-US" sz="2400" baseline="300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【注】</a:t>
            </a:r>
            <a:r>
              <a:rPr 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。</a:t>
            </a:r>
            <a:endParaRPr 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latinLnBrk="1">
              <a:lnSpc>
                <a:spcPts val="4320"/>
              </a:lnSpc>
            </a:pP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【注】七月诗:指《诗经·豳风·七月》,是一首描写农民劳作和生活的农事诗。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419" name="例4.eps" descr="id:214751345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4175" y="1207135"/>
            <a:ext cx="565785" cy="26098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b76dd764e?segpoint=1&amp;vbadefaultcenterpage=1&amp;parentnodeid=c7eb5ca97"/>
          <p:cNvSpPr/>
          <p:nvPr/>
        </p:nvSpPr>
        <p:spPr>
          <a:xfrm>
            <a:off x="384175" y="1007110"/>
            <a:ext cx="11423650" cy="40309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下列对这首诗的理解和赏析,不正确的一项是(　　)。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A.本诗的首联以问句领起全篇,自然引出下文诗人对儿子的谆谆教诲。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B.诗人指出,不论是侍奉父母还是服务国家,“不欺”都是至关重要的。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C.诗人认为,生逢“明时”不必读书求仕,“躬耕”才是一种理想状态。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D.诗人在最后强调,自己传授给儿子的人生道理是最为真切、确实的。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由颔联“为农为士亦奚异,事国事亲惟不欺”可知,诗人认为无论是出仕朝廷,为官一方,还是成为平民百姓,躬耕陇亩,都要事国以忠,事亲以孝,并没有在两种方式中做出比较和选择。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4" name="QC_6_AN.15_1#618e86945.bracket?vbadefaultcenterpage=1&amp;parentnodeid=3c69094c5&amp;hasmatchpositionanswer=1"/>
          <p:cNvSpPr/>
          <p:nvPr/>
        </p:nvSpPr>
        <p:spPr>
          <a:xfrm>
            <a:off x="7049770" y="1056005"/>
            <a:ext cx="369570" cy="544830"/>
          </a:xfrm>
          <a:prstGeom prst="rect">
            <a:avLst/>
          </a:prstGeom>
          <a:noFill/>
        </p:spPr>
        <p:txBody>
          <a:bodyPr wrap="none" lIns="0" tIns="0" rIns="0" bIns="0" rtlCol="0" anchor="t"/>
          <a:p>
            <a:pPr marL="0" algn="ctr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C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_6_BD#10dc35271?segpoint=1&amp;vbadefaultcenterpage=1&amp;parentnodeid=32a5afe07"/>
          <p:cNvSpPr/>
          <p:nvPr/>
        </p:nvSpPr>
        <p:spPr>
          <a:xfrm>
            <a:off x="384175" y="1030605"/>
            <a:ext cx="11423650" cy="47574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4.意象、意境分析不当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21995" y="1588135"/>
          <a:ext cx="10553700" cy="4389120"/>
        </p:xfrm>
        <a:graphic>
          <a:graphicData uri="http://schemas.openxmlformats.org/drawingml/2006/table">
            <a:tbl>
              <a:tblPr/>
              <a:tblGrid>
                <a:gridCol w="1313815"/>
                <a:gridCol w="9239885"/>
              </a:tblGrid>
              <a:tr h="2194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角度解读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诗歌意象的内涵很复杂,有的意象有多种含义,同一个意象在不同的诗句中的象征义、比喻义、语境义往往不同,命题者故意把其内涵分析错误,让考生辨别。命题者还对全诗(词、曲)或是某一句、某一联、某一片所营造的意境特点做出错误的概括,如把“明丽”说成“朦胧”,要求考生判断。 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7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应对技法 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找出诗句中出现的意象,分析其各自的特征,最后整合并整体感知其营造的氛围,品味诗歌意境。另外,熟记常见的意境特征:雄浑壮丽、壮阔苍茫、苍凉悲凄、闲适恬淡、清幽明净、冷清幽静等。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048" y="882001"/>
            <a:ext cx="11423904" cy="43108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 </a:t>
            </a:r>
            <a:r>
              <a:rPr lang="en-US" sz="2400" spc="-5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阅读下面这首唐诗,完成后面的题目。</a:t>
            </a:r>
            <a:endParaRPr lang="en-US" sz="2400" spc="-5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b="1" spc="-5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通泉驿南去通泉县十五里山水作</a:t>
            </a:r>
            <a:r>
              <a:rPr lang="en-US" sz="2400" b="1" spc="-50" baseline="300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①</a:t>
            </a:r>
            <a:endParaRPr lang="en-US" sz="2400" b="1" spc="-5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杜　甫</a:t>
            </a:r>
            <a:endParaRPr lang="en-US" sz="2400" spc="-5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溪行衣自湿,亭午气始散。冬温蚊蚋集,人远凫鸭乱。</a:t>
            </a:r>
            <a:endParaRPr lang="en-US" sz="2400" spc="-5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登顿生曾阴,欹倾出高岸。驿楼衰柳侧,县郭轻烟畔。</a:t>
            </a:r>
            <a:endParaRPr lang="en-US" sz="2400" spc="-5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一川何绮丽,尽目穷壮观。山色远寂寞,江光夕滋漫。</a:t>
            </a:r>
            <a:endParaRPr lang="en-US" sz="2400" spc="-5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伤时愧孔父</a:t>
            </a:r>
            <a:r>
              <a:rPr lang="en-US" sz="2400" spc="-50" baseline="300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②</a:t>
            </a:r>
            <a:r>
              <a:rPr lang="en-US" sz="2400" spc="-5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,去国同王粲</a:t>
            </a:r>
            <a:r>
              <a:rPr lang="en-US" sz="2400" spc="-50" baseline="300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③</a:t>
            </a:r>
            <a:r>
              <a:rPr lang="en-US" sz="2400" spc="-5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。我生苦飘零,所历有嗟叹。</a:t>
            </a:r>
            <a:endParaRPr lang="en-US" sz="2400" spc="-5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latinLnBrk="1">
              <a:lnSpc>
                <a:spcPts val="4320"/>
              </a:lnSpc>
            </a:pPr>
            <a:endParaRPr lang="en-US" sz="2400" spc="-5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4320"/>
              </a:lnSpc>
            </a:pPr>
            <a:r>
              <a:rPr lang="en-US" sz="2400" spc="-5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【注】①此诗作于宝应元年(762)。通泉县在今四川境内。②孔父:孔子。③王粲:东汉末年诗人,曾为躲避战乱离开长安,往荆州依附刘表。</a:t>
            </a:r>
            <a:endParaRPr lang="en-US" sz="2400" spc="-5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423" name="例5.eps" descr="id:214751347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04825" y="1118235"/>
            <a:ext cx="530225" cy="24447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79475"/>
            <a:ext cx="11423650" cy="58610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下列对这首诗的理解和赏析,不恰当的一项是(　　)。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ct val="14000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A.“溪行衣自湿”一句侧面描写路上雾气之浓重,“亭午气始散”表明雾气持续时间很长,直到正午才散。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ct val="14000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B.诗人冬季出行,蚊蚋仍在飞舞,岸边的野鸭被诗人的到来惊扰,乱入河中。一路行来,层云密布,山路崎岖。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ct val="14000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C.在观览通泉山水的途中,随着时间的推移和空间的转换,诗人所见景色呈现不同面貌,情感也产生了变化。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ct val="14000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D.诗人借用孔子、王粲的典故寄托深沉情感,运用“登顿”“绮丽”等词使诗歌音韵铿锵,全诗体现了“沉郁顿挫”的风格。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ct val="14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“岸边的野鸭被诗人的到来惊扰,乱入河中”错。“人远凫鸭乱”是说人已经走远,野鸭才乱入河中,写出了环境的幽僻。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4" name="QC_6_AN.15_1#618e86945.bracket?vbadefaultcenterpage=1&amp;parentnodeid=3c69094c5&amp;hasmatchpositionanswer=1"/>
          <p:cNvSpPr/>
          <p:nvPr>
            <p:custDataLst>
              <p:tags r:id="rId1"/>
            </p:custDataLst>
          </p:nvPr>
        </p:nvSpPr>
        <p:spPr>
          <a:xfrm>
            <a:off x="6939915" y="941705"/>
            <a:ext cx="369570" cy="544830"/>
          </a:xfrm>
          <a:prstGeom prst="rect">
            <a:avLst/>
          </a:prstGeom>
          <a:noFill/>
        </p:spPr>
        <p:txBody>
          <a:bodyPr wrap="none" lIns="0" tIns="0" rIns="0" bIns="0" rtlCol="0" anchor="t"/>
          <a:p>
            <a:pPr marL="0" algn="ctr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B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14095"/>
            <a:ext cx="11423650" cy="42976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5.忽视标题、注释致误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21995" y="2019935"/>
          <a:ext cx="10553700" cy="4389120"/>
        </p:xfrm>
        <a:graphic>
          <a:graphicData uri="http://schemas.openxmlformats.org/drawingml/2006/table">
            <a:tbl>
              <a:tblPr/>
              <a:tblGrid>
                <a:gridCol w="1313815"/>
                <a:gridCol w="9239885"/>
              </a:tblGrid>
              <a:tr h="2194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角度解读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标题和诗歌注释与诗歌正文互补,都是试题的有机组成部分,命题人可能利用部分考生只看诗歌正文,不注意标题、注释的问题来设置选项。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7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应对技法 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把标题与注释作为全诗的重要部分,与诗歌内容相互参照,整体理解。</a:t>
                      </a:r>
                      <a:endParaRPr lang="en-US" sz="2400" b="0">
                        <a:solidFill>
                          <a:srgbClr val="000000"/>
                        </a:solidFill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941705"/>
            <a:ext cx="11423650" cy="50209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 </a:t>
            </a: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(2020年全国Ⅰ卷)阅读下面这首唐诗,完成后面的题目。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b="1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奉和袭美</a:t>
            </a:r>
            <a:r>
              <a:rPr lang="en-US" sz="2400" b="1" spc="-50" baseline="300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①</a:t>
            </a:r>
            <a:r>
              <a:rPr lang="en-US" sz="2400" b="1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抱疾杜门见寄次韵</a:t>
            </a:r>
            <a:endParaRPr lang="en-US" sz="2400" b="1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陆龟蒙</a:t>
            </a:r>
            <a:endParaRPr lang="en-US" sz="2400" spc="-50" dirty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虽失春城醉上期,下帷裁遍未裁诗</a:t>
            </a:r>
            <a:r>
              <a:rPr lang="en-US" sz="2400" spc="-50" baseline="300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②</a:t>
            </a: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。因吟郢岸百亩蕙</a:t>
            </a:r>
            <a:r>
              <a:rPr lang="en-US" sz="2400" spc="-50" baseline="300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③</a:t>
            </a: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,欲采商崖</a:t>
            </a:r>
            <a:r>
              <a:rPr lang="en-US" sz="2400" spc="-50" baseline="300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④</a:t>
            </a: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三秀芝。</a:t>
            </a:r>
            <a:endParaRPr lang="en-US" sz="2400" spc="-50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栖野鹤笼宽使织,施山僧饭别教炊。但医沈约</a:t>
            </a:r>
            <a:r>
              <a:rPr lang="en-US" sz="2400" spc="-50" baseline="3000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⑤</a:t>
            </a: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重瞳健,不怕江花不满枝。</a:t>
            </a:r>
            <a:endParaRPr lang="en-US" sz="2400" spc="-50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latinLnBrk="1">
              <a:lnSpc>
                <a:spcPts val="4320"/>
              </a:lnSpc>
            </a:pP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【注】①袭美:陆龟蒙的好友皮日休。②下帷:放下室内悬挂的帷幕。指教书。裁诗:作诗。③《楚辞·离骚》:“余既滋兰之九畹兮,又树蕙之百亩。”比喻培养人才。④商崖:这里泛指山崖。⑤沈约:南朝诗人,史载其眼中有两个瞳孔。这里以沈约代指皮日休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425" name="例6.eps" descr="id:2147513489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46405" y="1154430"/>
            <a:ext cx="599440" cy="27686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97280" y="4818888"/>
            <a:ext cx="6839712" cy="1078992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学习主题五　古代诗歌鉴赏</a:t>
            </a:r>
            <a:endParaRPr lang="en-US" sz="3200" b="1" dirty="0">
              <a:solidFill>
                <a:srgbClr val="0C3BD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5105"/>
              </a:lnSpc>
            </a:pPr>
            <a:endParaRPr lang="en-US" sz="3200" b="1" dirty="0">
              <a:solidFill>
                <a:srgbClr val="0C3BD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86485"/>
            <a:ext cx="11423650" cy="36791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下列对这首诗的理解和赏析,不正确的一项是(　　)。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A.诗人写作此诗之时,皮日休正患病居家,闭门谢客,与外界不通音讯。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B.由于友人患病,原有的约会被暂时搁置,诗人游春的诗篇也未能写出。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C.诗人虽然身在书斋从事教学,但心中盼望能走进自然,领略美好春光。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D.尾联使用了关于沈约的典故,可以由此推测皮日休所患的疾病是目疾。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“与外界不通音讯”错。诗的题目给出了诗人写这首诗的原因,即皮日休抱病在家,闭门谢客,但是给诗人写了一封信,诗人回信以示酬和。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4" name="QC_6_AN.15_1#618e86945.bracket?vbadefaultcenterpage=1&amp;parentnodeid=3c69094c5&amp;hasmatchpositionanswer=1"/>
          <p:cNvSpPr/>
          <p:nvPr>
            <p:custDataLst>
              <p:tags r:id="rId1"/>
            </p:custDataLst>
          </p:nvPr>
        </p:nvSpPr>
        <p:spPr>
          <a:xfrm>
            <a:off x="7067550" y="1097280"/>
            <a:ext cx="369570" cy="544830"/>
          </a:xfrm>
          <a:prstGeom prst="rect">
            <a:avLst/>
          </a:prstGeom>
          <a:noFill/>
        </p:spPr>
        <p:txBody>
          <a:bodyPr wrap="none" lIns="0" tIns="0" rIns="0" bIns="0" rtlCol="0" anchor="t"/>
          <a:p>
            <a:pPr marL="0" algn="ctr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endParaRPr 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03327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学习任务</a:t>
            </a:r>
            <a:r>
              <a:rPr lang="en-US" altLang="zh-CN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1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：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速解选择题</a:t>
            </a:r>
            <a:r>
              <a:rPr lang="en-US" sz="40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　</a:t>
            </a:r>
            <a:endParaRPr lang="en-US" altLang="zh-CN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aeebb5d91?vbadefaultcenterpage=1&amp;parentnodeid=6422a3f59"/>
          <p:cNvSpPr/>
          <p:nvPr/>
        </p:nvSpPr>
        <p:spPr>
          <a:xfrm>
            <a:off x="384175" y="914400"/>
            <a:ext cx="11421110" cy="12534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000"/>
              </a:lnSpc>
            </a:pPr>
            <a:r>
              <a:rPr lang="en-US" sz="32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学习任务1:速解选择题　</a:t>
            </a:r>
            <a:endParaRPr lang="en-US" sz="32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  <p:sp>
        <p:nvSpPr>
          <p:cNvPr id="3" name="P_6_BD#e6e0f57eb?vbadefaultcenterpage=1&amp;parentnodeid=aeebb5d91"/>
          <p:cNvSpPr/>
          <p:nvPr/>
        </p:nvSpPr>
        <p:spPr>
          <a:xfrm>
            <a:off x="384048" y="1453298"/>
            <a:ext cx="11423904" cy="9010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3745"/>
              </a:lnSpc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五种常见设误角度及应对技法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1.词语、诗句理解错误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4" name="P_6_BD#e6e0f57eb?segpoint=1&amp;vbadefaultcenterpage=1&amp;parentnodeid=aeebb5d91"/>
          <p:cNvSpPr/>
          <p:nvPr/>
        </p:nvSpPr>
        <p:spPr>
          <a:xfrm>
            <a:off x="384048" y="2399421"/>
            <a:ext cx="11423904" cy="3289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3745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endParaRPr lang="en-US" sz="2400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612140" y="2641600"/>
          <a:ext cx="10694670" cy="3381375"/>
        </p:xfrm>
        <a:graphic>
          <a:graphicData uri="http://schemas.openxmlformats.org/drawingml/2006/table">
            <a:tbl>
              <a:tblPr/>
              <a:tblGrid>
                <a:gridCol w="967105"/>
                <a:gridCol w="9727565"/>
              </a:tblGrid>
              <a:tr h="112712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角度解读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latinLnBrk="1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命题者故意错误解读诗歌中的一些关键词语的含义及句子的含意,特别是在写景状物的诗句解读中歪曲季节、时间、地点等。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应对技法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latinLnBrk="1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一方面,把词语、句子作为平常的文言词句进行翻译,同时进行相关联想,在头脑中复原诗句所说的景物或事物,由此确定词义、句意。另一方面,要将选项涉及的内容与具体诗句对应,关注景物描写的时节、地点、特点,关注事件、人物、动作、评价等。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_6_BD#e6e0f57eb?segpoint=1&amp;vbadefaultcenterpage=1&amp;parentnodeid=aeebb5d91"/>
          <p:cNvSpPr/>
          <p:nvPr/>
        </p:nvSpPr>
        <p:spPr>
          <a:xfrm>
            <a:off x="384175" y="1349375"/>
            <a:ext cx="11423650" cy="40405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(2022年全国乙卷)阅读下面这首唐诗,完成后面的题目。</a:t>
            </a:r>
            <a:endParaRPr lang="en-US" sz="2400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b="1" spc="-5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白下驿饯唐少府</a:t>
            </a:r>
            <a:endParaRPr lang="en-US" sz="2400" b="1" spc="-5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王　勃</a:t>
            </a:r>
            <a:endParaRPr lang="en-US" sz="2400" spc="-50" dirty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下驿穷交日,昌亭旅食年。</a:t>
            </a:r>
            <a:endParaRPr lang="en-US" sz="2400" spc="-50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相知何用早?怀抱即依然。</a:t>
            </a:r>
            <a:endParaRPr lang="en-US" sz="2400" spc="-50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浦楼低晚照,乡路隔风烟。</a:t>
            </a:r>
            <a:endParaRPr lang="en-US" sz="2400" spc="-50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spc="-50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去去如何道?长安在日边。</a:t>
            </a:r>
            <a:endParaRPr lang="en-US" sz="2400" spc="-50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11" name="例1.eps" descr="id:214751341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4175" y="1578610"/>
            <a:ext cx="555625" cy="25654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_6_BD#5bc553b15?vbadefaultcenterpage=1&amp;parentnodeid=b2d896054"/>
          <p:cNvSpPr/>
          <p:nvPr/>
        </p:nvSpPr>
        <p:spPr>
          <a:xfrm>
            <a:off x="384175" y="1196975"/>
            <a:ext cx="11423650" cy="411670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下列对这首诗的理解和赏析,不正确的一项是(　　)。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A.这首诗系饯行之作,送别的对象为诗人早年的知心好友唐少府。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B.诗人与唐少府都曾有过潦倒不得志的经历,这也是他们建立友谊的基础。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C.颈联中的“低”“隔”,使得饯别场景的描写有了高低远近的层次感。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D.颔联和尾联中的问句,使语气起伏,也增添了诗作豪迈昂扬的气概。</a:t>
            </a:r>
            <a:endParaRPr 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“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为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诗人早年的知心好友”错。颔联“相知何用早?怀抱即依然”的大意是互相了解哪里需要时间早?只要心意是一样的,便不需要在乎认识时间的早或晚。言外之意是两人认识时间不长,所以唐少府并非诗人早年的知心好友。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4" name="QC_6_AN.15_1#618e86945.bracket?vbadefaultcenterpage=1&amp;parentnodeid=3c69094c5&amp;hasmatchpositionanswer=1"/>
          <p:cNvSpPr/>
          <p:nvPr/>
        </p:nvSpPr>
        <p:spPr>
          <a:xfrm>
            <a:off x="7075170" y="1224280"/>
            <a:ext cx="369570" cy="544830"/>
          </a:xfrm>
          <a:prstGeom prst="rect">
            <a:avLst/>
          </a:prstGeom>
          <a:noFill/>
        </p:spPr>
        <p:txBody>
          <a:bodyPr wrap="none" lIns="0" tIns="0" rIns="0" bIns="0" rtlCol="0" anchor="t"/>
          <a:p>
            <a:pPr marL="0" algn="ctr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5bc553b15?vbadefaultcenterpage=1&amp;parentnodeid=b2d896054"/>
          <p:cNvSpPr/>
          <p:nvPr/>
        </p:nvSpPr>
        <p:spPr>
          <a:xfrm>
            <a:off x="384175" y="1282065"/>
            <a:ext cx="11423650" cy="37566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(2021年全国乙卷)阅读下面这首宋词,完成后面的题目。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 b="1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鹊桥仙·赠鹭鸶</a:t>
            </a:r>
            <a:endParaRPr lang="en-US" sz="2400" b="1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辛弃疾</a:t>
            </a:r>
            <a:endParaRPr lang="en-US" sz="24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溪边白鹭,来吾告汝:“溪里鱼儿堪数。</a:t>
            </a:r>
            <a:endParaRPr lang="en-US" sz="24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主人怜汝汝怜鱼,要物我欣然一处。</a:t>
            </a:r>
            <a:endParaRPr lang="en-US" sz="24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白沙远浦,青泥别渚,剩有虾跳鳅舞。</a:t>
            </a:r>
            <a:endParaRPr lang="en-US" sz="24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ctr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听君飞去饱时来,看头上风吹一缕。”</a:t>
            </a:r>
            <a:endParaRPr lang="en-US" sz="24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412" name="例2.eps" descr="id:2147513421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4175" y="1501775"/>
            <a:ext cx="539115" cy="24892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_6_BD#b76dd764e?segpoint=1&amp;vbadefaultcenterpage=1&amp;parentnodeid=c7eb5ca97"/>
          <p:cNvSpPr/>
          <p:nvPr/>
        </p:nvSpPr>
        <p:spPr>
          <a:xfrm>
            <a:off x="384175" y="1106170"/>
            <a:ext cx="11423650" cy="51054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</a:t>
            </a:r>
            <a:r>
              <a:rPr 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下列对这首词的理解和赏析,不正确的一项是(　　)。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A.上阕结尾句“要物我欣然一处”,表达了人与自然和谐共处的美好愿望。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B.因“溪里鱼儿堪数”,故词人建议鹭鸶去虾鳅较多的“远浦”“别渚”。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C.本词将鹭鸶作为题赠对象,以“汝”“君”相称,营造出轻松亲切的氛围。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D.词末从听觉和视觉上分别书写了鹭鸶饱食后心满意足的状态,活灵活现。</a:t>
            </a:r>
            <a:endParaRPr lang="en-US" sz="240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ts val="4320"/>
              </a:lnSpc>
            </a:pPr>
            <a:endParaRPr lang="en-US" altLang="zh-CN" sz="2400" b="1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  <a:p>
            <a:pPr algn="l" latinLnBrk="1">
              <a:lnSpc>
                <a:spcPts val="432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“听觉”错。“听君飞去饱时来”中的“听”字是“任凭”的意思,本句并没有听觉描写,只是从视觉上表现了鹭鸶饱食后心满意足的状态,活灵活现。可参考教材李密《陈情表》一文,“听臣微志”中“听”的“听任,允许”之意,选项将“听”误解成“听觉”。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endParaRPr lang="en-US" alt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320"/>
              </a:lnSpc>
            </a:pPr>
            <a:endParaRPr lang="en-US" altLang="zh-CN"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sp>
        <p:nvSpPr>
          <p:cNvPr id="2" name="QC_6_AN.15_1#618e86945.bracket?vbadefaultcenterpage=1&amp;parentnodeid=3c69094c5&amp;hasmatchpositionanswer=1"/>
          <p:cNvSpPr/>
          <p:nvPr/>
        </p:nvSpPr>
        <p:spPr>
          <a:xfrm>
            <a:off x="7075170" y="1149350"/>
            <a:ext cx="369570" cy="544830"/>
          </a:xfrm>
          <a:prstGeom prst="rect">
            <a:avLst/>
          </a:prstGeom>
          <a:noFill/>
        </p:spPr>
        <p:txBody>
          <a:bodyPr wrap="none" lIns="0" tIns="0" rIns="0" bIns="0" rtlCol="0" anchor="t"/>
          <a:p>
            <a:pPr marL="0" algn="ctr" latinLnBrk="1">
              <a:lnSpc>
                <a:spcPct val="150000"/>
              </a:lnSpc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D</a:t>
            </a:r>
            <a:endParaRPr lang="en-US" sz="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_6_BD#b76dd764e?segpoint=1&amp;vbadefaultcenterpage=1&amp;parentnodeid=c7eb5ca97"/>
          <p:cNvSpPr/>
          <p:nvPr/>
        </p:nvSpPr>
        <p:spPr>
          <a:xfrm>
            <a:off x="384175" y="1026160"/>
            <a:ext cx="11423650" cy="31953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2.艺术手法错误</a:t>
            </a:r>
            <a:endParaRPr lang="en-US" altLang="zh-CN"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70535" y="1767840"/>
          <a:ext cx="10961370" cy="3622675"/>
        </p:xfrm>
        <a:graphic>
          <a:graphicData uri="http://schemas.openxmlformats.org/drawingml/2006/table">
            <a:tbl>
              <a:tblPr/>
              <a:tblGrid>
                <a:gridCol w="1582420"/>
                <a:gridCol w="9378950"/>
              </a:tblGrid>
              <a:tr h="1207135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角度解读</a:t>
                      </a:r>
                      <a:endParaRPr lang="zh-CN" altLang="en-US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命题者故意在艺术手法上设置错误,如把拟人说成比喻,把借喻说成借代,把实写说成虚写,把正衬说成反衬,等等。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5540">
                <a:tc>
                  <a:txBody>
                    <a:bodyPr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zh-CN" alt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应对技法</a:t>
                      </a:r>
                      <a:endParaRPr lang="zh-CN" altLang="en-US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平时要熟练掌握诗歌中的写景手法、抒情手法、修辞手法等,答题时,要把题目中对手法的分析与原诗句一一对应进行比较,看哪部分的分析正确,哪部分的分析错误。涉及全诗的,还要认真分析全诗的思想内容,以便与选项的内容进行对照。</a:t>
                      </a:r>
                      <a:endParaRPr lang="en-US" altLang="zh-CN"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00fc1ea0-5dac-4420-bbdd-714a627cd147}"/>
  <p:tag name="TABLE_ENDDRAG_ORIGIN_RECT" val="842*266"/>
  <p:tag name="TABLE_ENDDRAG_RECT" val="48*208*842*266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UNIT_TABLE_BEAUTIFY" val="smartTable{ff59f0b5-f6ae-40b0-81c7-fce8314e53ab}"/>
  <p:tag name="TABLE_ENDDRAG_ORIGIN_RECT" val="863*285"/>
  <p:tag name="TABLE_ENDDRAG_RECT" val="37*139*863*285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UNIT_TABLE_BEAUTIFY" val="smartTable{58c70cfe-8521-4970-88ff-122128d79dd6}"/>
  <p:tag name="TABLE_ENDDRAG_ORIGIN_RECT" val="831*125"/>
  <p:tag name="TABLE_ENDDRAG_RECT" val="71*144*831*125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58c70cfe-8521-4970-88ff-122128d79dd6}"/>
  <p:tag name="TABLE_ENDDRAG_ORIGIN_RECT" val="831*125"/>
  <p:tag name="TABLE_ENDDRAG_RECT" val="71*144*831*125"/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UNIT_TABLE_BEAUTIFY" val="smartTable{58c70cfe-8521-4970-88ff-122128d79dd6}"/>
  <p:tag name="TABLE_ENDDRAG_ORIGIN_RECT" val="831*125"/>
  <p:tag name="TABLE_ENDDRAG_RECT" val="71*144*831*125"/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COMMONDATA" val="eyJoZGlkIjoiOTNiYjQzYjU3MGM5MGFlYjdlYzFiMzY2YmE2MTlmNTMifQ=="/>
  <p:tag name="KSO_WPP_MARK_KEY" val="e6d6ed46-fcf8-4cd7-a722-515a73da21fa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3799</Words>
  <Application>WPS 演示</Application>
  <PresentationFormat>宽屏</PresentationFormat>
  <Paragraphs>174</Paragraphs>
  <Slides>21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40" baseType="lpstr">
      <vt:lpstr>Arial</vt:lpstr>
      <vt:lpstr>宋体</vt:lpstr>
      <vt:lpstr>Wingdings</vt:lpstr>
      <vt:lpstr>Wingdings</vt:lpstr>
      <vt:lpstr>微软雅黑</vt:lpstr>
      <vt:lpstr>微软雅黑</vt:lpstr>
      <vt:lpstr>Arial</vt:lpstr>
      <vt:lpstr>Arial</vt:lpstr>
      <vt:lpstr>Times New Roman</vt:lpstr>
      <vt:lpstr>Times New Roman</vt:lpstr>
      <vt:lpstr>宋体</vt:lpstr>
      <vt:lpstr>仿宋</vt:lpstr>
      <vt:lpstr>楷体</vt:lpstr>
      <vt:lpstr>华文楷体</vt:lpstr>
      <vt:lpstr>Arial Unicode MS</vt:lpstr>
      <vt:lpstr>Calibri</vt:lpstr>
      <vt:lpstr>等线</vt:lpstr>
      <vt:lpstr>1_Office 主题​​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陈春娇</cp:lastModifiedBy>
  <cp:revision>180</cp:revision>
  <dcterms:created xsi:type="dcterms:W3CDTF">2019-06-19T02:08:00Z</dcterms:created>
  <dcterms:modified xsi:type="dcterms:W3CDTF">2023-02-07T07:52:16Z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45B815D7CA88489B978E8759E3C68C9F</vt:lpwstr>
  </property>
</Properties>
</file>